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9" r:id="rId4"/>
    <p:sldId id="287" r:id="rId5"/>
    <p:sldId id="280" r:id="rId6"/>
    <p:sldId id="308" r:id="rId7"/>
    <p:sldId id="319" r:id="rId8"/>
    <p:sldId id="257" r:id="rId9"/>
    <p:sldId id="313" r:id="rId10"/>
    <p:sldId id="274" r:id="rId11"/>
    <p:sldId id="311" r:id="rId12"/>
    <p:sldId id="310" r:id="rId13"/>
    <p:sldId id="314" r:id="rId14"/>
    <p:sldId id="318" r:id="rId15"/>
    <p:sldId id="316" r:id="rId16"/>
    <p:sldId id="288" r:id="rId17"/>
    <p:sldId id="301" r:id="rId18"/>
    <p:sldId id="260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0nq/5E8kQD3JKWZ+uShol/mUc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451" autoAdjust="0"/>
  </p:normalViewPr>
  <p:slideViewPr>
    <p:cSldViewPr snapToGrid="0">
      <p:cViewPr varScale="1">
        <p:scale>
          <a:sx n="93" d="100"/>
          <a:sy n="93" d="100"/>
        </p:scale>
        <p:origin x="132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customschemas.google.com/relationships/presentationmetadata" Target="metadata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Rik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167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NL" dirty="0"/>
              <a:t>Nicky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5655D4-081B-774C-BE6C-3C4EE62364F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240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Nicky</a:t>
            </a:r>
            <a:endParaRPr dirty="0"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593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Nicky</a:t>
            </a:r>
            <a:endParaRPr dirty="0"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385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2159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Higher score = higher difference of that variable between the two groups</a:t>
            </a: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Nicky</a:t>
            </a:r>
            <a:endParaRPr dirty="0"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Rik</a:t>
            </a: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5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NL" dirty="0"/>
              <a:t>Rik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5655D4-081B-774C-BE6C-3C4EE62364F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7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47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NL" dirty="0"/>
              <a:t>Type crimes toevoegen cybercrime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5655D4-081B-774C-BE6C-3C4EE62364F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4192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Nicky</a:t>
            </a: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79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ee objecten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30086" y="1471790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865250" y="2313750"/>
            <a:ext cx="846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Identification of Cybercrime Victims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800573" y="2960016"/>
            <a:ext cx="4590853" cy="36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Presentation about our project 29-11-2019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23365" y="4628932"/>
            <a:ext cx="447707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Susan van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Dijk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– CBS Contact person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Abdoul Etaoil</a:t>
            </a:r>
            <a:endParaRPr sz="1200" b="0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Rik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Verhulst</a:t>
            </a:r>
            <a:endParaRPr sz="1200" b="0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Job Bakker</a:t>
            </a:r>
            <a:endParaRPr sz="1200" b="0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Nicky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Aardse</a:t>
            </a:r>
            <a:endParaRPr sz="1200" b="0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David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Stenvatten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Arial"/>
                <a:ea typeface="Arial"/>
                <a:cs typeface="Arial"/>
                <a:sym typeface="Arial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739652" y="2250248"/>
            <a:ext cx="38144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 component analysis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7285" y="2734267"/>
            <a:ext cx="3596868" cy="240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7;p36">
            <a:extLst>
              <a:ext uri="{FF2B5EF4-FFF2-40B4-BE49-F238E27FC236}">
                <a16:creationId xmlns:a16="http://schemas.microsoft.com/office/drawing/2014/main" xmlns="" id="{FCD0FAA7-BBD6-42AE-8FC4-A806B3379983}"/>
              </a:ext>
            </a:extLst>
          </p:cNvPr>
          <p:cNvSpPr txBox="1"/>
          <p:nvPr/>
        </p:nvSpPr>
        <p:spPr>
          <a:xfrm>
            <a:off x="8060368" y="1225484"/>
            <a:ext cx="9693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t-SNE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358;p36">
            <a:extLst>
              <a:ext uri="{FF2B5EF4-FFF2-40B4-BE49-F238E27FC236}">
                <a16:creationId xmlns:a16="http://schemas.microsoft.com/office/drawing/2014/main" xmlns="" id="{4CEAFFDC-A26D-4F45-A38F-56CC812366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6864" y="1752546"/>
            <a:ext cx="3102251" cy="199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9;p36">
            <a:extLst>
              <a:ext uri="{FF2B5EF4-FFF2-40B4-BE49-F238E27FC236}">
                <a16:creationId xmlns:a16="http://schemas.microsoft.com/office/drawing/2014/main" xmlns="" id="{C7D37721-B6D9-4B3D-AFDB-45D4CEB1D6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6865" y="4033268"/>
            <a:ext cx="3102251" cy="1827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xmlns="" id="{D1B3C837-F64E-4CB5-A18D-373077F72988}"/>
              </a:ext>
            </a:extLst>
          </p:cNvPr>
          <p:cNvSpPr/>
          <p:nvPr/>
        </p:nvSpPr>
        <p:spPr>
          <a:xfrm>
            <a:off x="4445739" y="2987908"/>
            <a:ext cx="708972" cy="620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1800"/>
            </a:pPr>
            <a:r>
              <a:rPr lang="nl-NL" sz="3600" dirty="0" err="1">
                <a:latin typeface="Roboto Slab"/>
              </a:rPr>
              <a:t>Supervised</a:t>
            </a:r>
            <a:r>
              <a:rPr lang="nl-NL" sz="3600" dirty="0">
                <a:latin typeface="Roboto Slab"/>
              </a:rPr>
              <a:t> ML</a:t>
            </a:r>
            <a:endParaRPr sz="3600" b="0" i="0" u="none" strike="noStrike" cap="none" dirty="0">
              <a:solidFill>
                <a:schemeClr val="lt1"/>
              </a:solidFill>
              <a:latin typeface="Roboto Slab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Arial"/>
                <a:ea typeface="Arial"/>
                <a:cs typeface="Arial"/>
                <a:sym typeface="Arial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B2E073BF-D3D2-416D-B6B4-E1BE3C937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50" y="2155620"/>
            <a:ext cx="5955299" cy="34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4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30087" y="1217668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134121"/>
            <a:ext cx="586556" cy="586556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6088185" y="134121"/>
            <a:ext cx="545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600" b="1" dirty="0">
                <a:solidFill>
                  <a:srgbClr val="E1E1E1"/>
                </a:solidFill>
                <a:latin typeface="Roboto Slab" charset="0"/>
                <a:ea typeface="Roboto Slab" charset="0"/>
                <a:cs typeface="Roboto Slab" charset="0"/>
              </a:rPr>
              <a:t>Sample datasets </a:t>
            </a:r>
            <a:r>
              <a:rPr lang="nl-NL" sz="3600" b="1" dirty="0" err="1">
                <a:solidFill>
                  <a:srgbClr val="E1E1E1"/>
                </a:solidFill>
                <a:latin typeface="Roboto Slab" charset="0"/>
                <a:ea typeface="Roboto Slab" charset="0"/>
                <a:cs typeface="Roboto Slab" charset="0"/>
              </a:rPr>
              <a:t>for</a:t>
            </a:r>
            <a:r>
              <a:rPr lang="nl-NL" sz="3600" b="1" dirty="0">
                <a:solidFill>
                  <a:srgbClr val="E1E1E1"/>
                </a:solidFill>
                <a:latin typeface="Roboto Slab" charset="0"/>
                <a:ea typeface="Roboto Slab" charset="0"/>
                <a:cs typeface="Roboto Slab" charset="0"/>
              </a:rPr>
              <a:t> ML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l-NL" dirty="0">
                <a:solidFill>
                  <a:srgbClr val="2AAAD9"/>
                </a:solidFill>
                <a:latin typeface="Roboto Slab" charset="0"/>
                <a:ea typeface="Roboto Slab" charset="0"/>
                <a:cs typeface="Roboto Slab" charset="0"/>
              </a:rPr>
              <a:t>Centraal bureau voor de Statistiek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/>
          </p:nvPr>
        </p:nvGraphicFramePr>
        <p:xfrm>
          <a:off x="823365" y="1817871"/>
          <a:ext cx="4608513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9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55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65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6584">
                  <a:extLst>
                    <a:ext uri="{9D8B030D-6E8A-4147-A177-3AD203B41FA5}">
                      <a16:colId xmlns:a16="http://schemas.microsoft.com/office/drawing/2014/main" xmlns="" val="2229900365"/>
                    </a:ext>
                  </a:extLst>
                </a:gridCol>
              </a:tblGrid>
              <a:tr h="482605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941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SSB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characteristics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41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Traditional crime</a:t>
                      </a:r>
                    </a:p>
                  </a:txBody>
                  <a:tcPr>
                    <a:solidFill>
                      <a:srgbClr val="941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Cybercrime</a:t>
                      </a:r>
                    </a:p>
                  </a:txBody>
                  <a:tcPr>
                    <a:solidFill>
                      <a:srgbClr val="941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ruta 2">
            <a:extLst>
              <a:ext uri="{FF2B5EF4-FFF2-40B4-BE49-F238E27FC236}">
                <a16:creationId xmlns:a16="http://schemas.microsoft.com/office/drawing/2014/main" xmlns="" id="{87E2F71D-34D6-4486-95AD-DB68B19287FF}"/>
              </a:ext>
            </a:extLst>
          </p:cNvPr>
          <p:cNvSpPr txBox="1"/>
          <p:nvPr/>
        </p:nvSpPr>
        <p:spPr>
          <a:xfrm>
            <a:off x="823364" y="1522265"/>
            <a:ext cx="389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Cybercrime victims (61000 rows)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Google Shape;144;p4">
            <a:extLst>
              <a:ext uri="{FF2B5EF4-FFF2-40B4-BE49-F238E27FC236}">
                <a16:creationId xmlns:a16="http://schemas.microsoft.com/office/drawing/2014/main" xmlns="" id="{C8D7B82C-2D8B-4F42-9357-C9C3F2F96605}"/>
              </a:ext>
            </a:extLst>
          </p:cNvPr>
          <p:cNvSpPr txBox="1"/>
          <p:nvPr/>
        </p:nvSpPr>
        <p:spPr>
          <a:xfrm>
            <a:off x="762485" y="934592"/>
            <a:ext cx="789198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rgbClr val="2AAAD9"/>
                </a:solidFill>
                <a:latin typeface="Roboto Slab"/>
                <a:sym typeface="Roboto Slab"/>
              </a:rPr>
              <a:t>Then we also took non-victims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" name="Tabel 28"/>
          <p:cNvGraphicFramePr>
            <a:graphicFrameLocks noGrp="1"/>
          </p:cNvGraphicFramePr>
          <p:nvPr>
            <p:extLst/>
          </p:nvPr>
        </p:nvGraphicFramePr>
        <p:xfrm>
          <a:off x="823365" y="3354770"/>
          <a:ext cx="4608513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9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55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65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6584">
                  <a:extLst>
                    <a:ext uri="{9D8B030D-6E8A-4147-A177-3AD203B41FA5}">
                      <a16:colId xmlns:a16="http://schemas.microsoft.com/office/drawing/2014/main" xmlns="" val="2229900365"/>
                    </a:ext>
                  </a:extLst>
                </a:gridCol>
              </a:tblGrid>
              <a:tr h="482605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SSB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characteristics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Traditional crime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Cybercrime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textruta 2">
            <a:extLst>
              <a:ext uri="{FF2B5EF4-FFF2-40B4-BE49-F238E27FC236}">
                <a16:creationId xmlns:a16="http://schemas.microsoft.com/office/drawing/2014/main" xmlns="" id="{87E2F71D-34D6-4486-95AD-DB68B19287FF}"/>
              </a:ext>
            </a:extLst>
          </p:cNvPr>
          <p:cNvSpPr txBox="1"/>
          <p:nvPr/>
        </p:nvSpPr>
        <p:spPr>
          <a:xfrm>
            <a:off x="823364" y="3028731"/>
            <a:ext cx="389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Traditional crime victims (61000 rows)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33" name="Tabel 32"/>
          <p:cNvGraphicFramePr>
            <a:graphicFrameLocks noGrp="1"/>
          </p:cNvGraphicFramePr>
          <p:nvPr>
            <p:extLst/>
          </p:nvPr>
        </p:nvGraphicFramePr>
        <p:xfrm>
          <a:off x="823365" y="4856886"/>
          <a:ext cx="4608513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9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55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65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6584">
                  <a:extLst>
                    <a:ext uri="{9D8B030D-6E8A-4147-A177-3AD203B41FA5}">
                      <a16:colId xmlns:a16="http://schemas.microsoft.com/office/drawing/2014/main" xmlns="" val="2229900365"/>
                    </a:ext>
                  </a:extLst>
                </a:gridCol>
              </a:tblGrid>
              <a:tr h="482605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SSB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characteristics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Traditional crime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Cybercrime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4" name="textruta 2">
            <a:extLst>
              <a:ext uri="{FF2B5EF4-FFF2-40B4-BE49-F238E27FC236}">
                <a16:creationId xmlns:a16="http://schemas.microsoft.com/office/drawing/2014/main" xmlns="" id="{87E2F71D-34D6-4486-95AD-DB68B19287FF}"/>
              </a:ext>
            </a:extLst>
          </p:cNvPr>
          <p:cNvSpPr txBox="1"/>
          <p:nvPr/>
        </p:nvSpPr>
        <p:spPr>
          <a:xfrm>
            <a:off x="823363" y="4556535"/>
            <a:ext cx="389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Non-victims (61000 rows)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Pil: höger 17">
            <a:extLst>
              <a:ext uri="{FF2B5EF4-FFF2-40B4-BE49-F238E27FC236}">
                <a16:creationId xmlns:a16="http://schemas.microsoft.com/office/drawing/2014/main" xmlns="" id="{E4F2BFEA-1B10-44E5-99F8-A3742C052B05}"/>
              </a:ext>
            </a:extLst>
          </p:cNvPr>
          <p:cNvSpPr/>
          <p:nvPr/>
        </p:nvSpPr>
        <p:spPr>
          <a:xfrm>
            <a:off x="5615233" y="2182563"/>
            <a:ext cx="961534" cy="398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Pil: höger 17">
            <a:extLst>
              <a:ext uri="{FF2B5EF4-FFF2-40B4-BE49-F238E27FC236}">
                <a16:creationId xmlns:a16="http://schemas.microsoft.com/office/drawing/2014/main" xmlns="" id="{E4F2BFEA-1B10-44E5-99F8-A3742C052B05}"/>
              </a:ext>
            </a:extLst>
          </p:cNvPr>
          <p:cNvSpPr/>
          <p:nvPr/>
        </p:nvSpPr>
        <p:spPr>
          <a:xfrm>
            <a:off x="5615233" y="3719462"/>
            <a:ext cx="961534" cy="398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Pil: höger 17">
            <a:extLst>
              <a:ext uri="{FF2B5EF4-FFF2-40B4-BE49-F238E27FC236}">
                <a16:creationId xmlns:a16="http://schemas.microsoft.com/office/drawing/2014/main" xmlns="" id="{E4F2BFEA-1B10-44E5-99F8-A3742C052B05}"/>
              </a:ext>
            </a:extLst>
          </p:cNvPr>
          <p:cNvSpPr/>
          <p:nvPr/>
        </p:nvSpPr>
        <p:spPr>
          <a:xfrm>
            <a:off x="5615233" y="5223330"/>
            <a:ext cx="961534" cy="398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textruta 26">
            <a:extLst>
              <a:ext uri="{FF2B5EF4-FFF2-40B4-BE49-F238E27FC236}">
                <a16:creationId xmlns:a16="http://schemas.microsoft.com/office/drawing/2014/main" xmlns="" id="{07E2A230-5B80-4D98-BBEE-E000AB6539D2}"/>
              </a:ext>
            </a:extLst>
          </p:cNvPr>
          <p:cNvSpPr txBox="1"/>
          <p:nvPr/>
        </p:nvSpPr>
        <p:spPr>
          <a:xfrm>
            <a:off x="6760122" y="1999969"/>
            <a:ext cx="3837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latin typeface="Roboto Slab" pitchFamily="2" charset="0"/>
                <a:ea typeface="Roboto Slab" pitchFamily="2" charset="0"/>
              </a:rPr>
              <a:t>61000 random persons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who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are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defined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as cybercrime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victim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(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both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classifier_predictions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and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AGSOslo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positive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)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within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the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police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data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textruta 26">
            <a:extLst>
              <a:ext uri="{FF2B5EF4-FFF2-40B4-BE49-F238E27FC236}">
                <a16:creationId xmlns:a16="http://schemas.microsoft.com/office/drawing/2014/main" xmlns="" id="{07E2A230-5B80-4D98-BBEE-E000AB6539D2}"/>
              </a:ext>
            </a:extLst>
          </p:cNvPr>
          <p:cNvSpPr txBox="1"/>
          <p:nvPr/>
        </p:nvSpPr>
        <p:spPr>
          <a:xfrm>
            <a:off x="6760122" y="3549317"/>
            <a:ext cx="3837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latin typeface="Roboto Slab" pitchFamily="2" charset="0"/>
                <a:ea typeface="Roboto Slab" pitchFamily="2" charset="0"/>
              </a:rPr>
              <a:t>61000 random persons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who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are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defined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as non-cybercrime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victim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(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classifier_predictions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negative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and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AGSOslo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positive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)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within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the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police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data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textruta 26">
            <a:extLst>
              <a:ext uri="{FF2B5EF4-FFF2-40B4-BE49-F238E27FC236}">
                <a16:creationId xmlns:a16="http://schemas.microsoft.com/office/drawing/2014/main" xmlns="" id="{07E2A230-5B80-4D98-BBEE-E000AB6539D2}"/>
              </a:ext>
            </a:extLst>
          </p:cNvPr>
          <p:cNvSpPr txBox="1"/>
          <p:nvPr/>
        </p:nvSpPr>
        <p:spPr>
          <a:xfrm>
            <a:off x="6760122" y="4943712"/>
            <a:ext cx="3837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latin typeface="Roboto Slab" pitchFamily="2" charset="0"/>
                <a:ea typeface="Roboto Slab" pitchFamily="2" charset="0"/>
              </a:rPr>
              <a:t>61000 random persons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who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are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not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defined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as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any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crime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victim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(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AD_TOTGENERAAL_DELICTc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negative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)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within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the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nl-NL" b="1" dirty="0" err="1">
                <a:latin typeface="Roboto Slab" pitchFamily="2" charset="0"/>
                <a:ea typeface="Roboto Slab" pitchFamily="2" charset="0"/>
              </a:rPr>
              <a:t>safety</a:t>
            </a:r>
            <a:r>
              <a:rPr lang="nl-NL" b="1" dirty="0">
                <a:latin typeface="Roboto Slab" pitchFamily="2" charset="0"/>
                <a:ea typeface="Roboto Slab" pitchFamily="2" charset="0"/>
              </a:rPr>
              <a:t> monitor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664308" y="4556535"/>
            <a:ext cx="10019323" cy="15863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962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30087" y="904747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3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nl-NL" sz="36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highest</a:t>
            </a:r>
            <a:r>
              <a:rPr lang="nl-NL" sz="36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36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accura</a:t>
            </a:r>
            <a:r>
              <a:rPr lang="nl-NL" sz="3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cy</a:t>
            </a:r>
            <a:r>
              <a:rPr lang="nl-NL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NL" sz="3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 sz="3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xmlns="" id="{B4EFB684-E361-4A5E-A1AD-60509A4FF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17083"/>
              </p:ext>
            </p:extLst>
          </p:nvPr>
        </p:nvGraphicFramePr>
        <p:xfrm>
          <a:off x="2900979" y="2270702"/>
          <a:ext cx="6390042" cy="211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0014">
                  <a:extLst>
                    <a:ext uri="{9D8B030D-6E8A-4147-A177-3AD203B41FA5}">
                      <a16:colId xmlns:a16="http://schemas.microsoft.com/office/drawing/2014/main" xmlns="" val="1386253426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xmlns="" val="199341564"/>
                    </a:ext>
                  </a:extLst>
                </a:gridCol>
                <a:gridCol w="2130014">
                  <a:extLst>
                    <a:ext uri="{9D8B030D-6E8A-4147-A177-3AD203B41FA5}">
                      <a16:colId xmlns:a16="http://schemas.microsoft.com/office/drawing/2014/main" xmlns="" val="3425678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Logistic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Regression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Gradient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Boosting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179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Accuracy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0,66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0,66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624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Top 5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 err="1"/>
                        <a:t>Older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than</a:t>
                      </a:r>
                      <a:r>
                        <a:rPr lang="nl-NL" dirty="0"/>
                        <a:t> 65 </a:t>
                      </a:r>
                      <a:r>
                        <a:rPr lang="nl-NL" dirty="0" err="1"/>
                        <a:t>years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 err="1"/>
                        <a:t>Till</a:t>
                      </a:r>
                      <a:r>
                        <a:rPr lang="nl-NL" dirty="0"/>
                        <a:t> 18 </a:t>
                      </a:r>
                      <a:r>
                        <a:rPr lang="nl-NL" dirty="0" err="1"/>
                        <a:t>years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old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 err="1"/>
                        <a:t>Married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couple</a:t>
                      </a:r>
                      <a:r>
                        <a:rPr lang="nl-NL" dirty="0"/>
                        <a:t> w/o </a:t>
                      </a:r>
                      <a:r>
                        <a:rPr lang="nl-NL" dirty="0" err="1"/>
                        <a:t>children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/>
                        <a:t>25 to 45 </a:t>
                      </a:r>
                      <a:r>
                        <a:rPr lang="nl-NL" dirty="0" err="1"/>
                        <a:t>years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old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/>
                        <a:t>18 to 25 </a:t>
                      </a:r>
                      <a:r>
                        <a:rPr lang="nl-NL" dirty="0" err="1"/>
                        <a:t>years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 err="1"/>
                        <a:t>Older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than</a:t>
                      </a:r>
                      <a:r>
                        <a:rPr lang="nl-NL" dirty="0"/>
                        <a:t> 65 </a:t>
                      </a:r>
                      <a:r>
                        <a:rPr lang="nl-NL" dirty="0" err="1"/>
                        <a:t>years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 err="1"/>
                        <a:t>Married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couple</a:t>
                      </a:r>
                      <a:r>
                        <a:rPr lang="nl-NL" dirty="0"/>
                        <a:t> w/o </a:t>
                      </a:r>
                      <a:r>
                        <a:rPr lang="nl-NL" dirty="0" err="1"/>
                        <a:t>children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/>
                        <a:t>45 to 65 </a:t>
                      </a:r>
                      <a:r>
                        <a:rPr lang="nl-NL" dirty="0" err="1"/>
                        <a:t>years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old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 err="1"/>
                        <a:t>Female</a:t>
                      </a:r>
                      <a:endParaRPr lang="nl-NL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nl-NL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5784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7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3600" b="0" i="0" u="none" strike="noStrike" cap="none" dirty="0">
                <a:solidFill>
                  <a:schemeClr val="tx1"/>
                </a:solidFill>
                <a:latin typeface="Roboto Slab"/>
                <a:ea typeface="Calibri"/>
                <a:cs typeface="Calibri"/>
                <a:sym typeface="Calibri"/>
              </a:rPr>
              <a:t>Chi-</a:t>
            </a:r>
            <a:r>
              <a:rPr lang="nl-NL" sz="3600" b="0" i="0" u="none" strike="noStrike" cap="none" dirty="0" err="1">
                <a:solidFill>
                  <a:schemeClr val="tx1"/>
                </a:solidFill>
                <a:latin typeface="Roboto Slab"/>
                <a:ea typeface="Calibri"/>
                <a:cs typeface="Calibri"/>
                <a:sym typeface="Calibri"/>
              </a:rPr>
              <a:t>squared</a:t>
            </a:r>
            <a:r>
              <a:rPr lang="nl-NL" sz="3600" b="0" i="0" u="none" strike="noStrike" cap="none" dirty="0">
                <a:solidFill>
                  <a:schemeClr val="tx1"/>
                </a:solidFill>
                <a:latin typeface="Roboto Slab"/>
                <a:ea typeface="Calibri"/>
                <a:cs typeface="Calibri"/>
                <a:sym typeface="Calibri"/>
              </a:rPr>
              <a:t> test</a:t>
            </a:r>
            <a:endParaRPr sz="3600" b="0" i="0" u="none" strike="noStrike" cap="none" dirty="0">
              <a:solidFill>
                <a:schemeClr val="tx1"/>
              </a:solidFill>
              <a:latin typeface="Roboto Slab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527E173E-D50C-4B6D-AED6-D1C144B5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836" y="1911428"/>
            <a:ext cx="5155222" cy="39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4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30087" y="861996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6743700" y="134121"/>
            <a:ext cx="4800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rgbClr val="E1E1E1"/>
                </a:solidFill>
                <a:latin typeface="Roboto Slab"/>
                <a:ea typeface="Roboto Slab"/>
                <a:cs typeface="Roboto Slab"/>
                <a:sym typeface="Roboto Slab"/>
              </a:rPr>
              <a:t>Chi-squared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159329" y="1123813"/>
            <a:ext cx="98938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Why Chi-</a:t>
            </a:r>
            <a:r>
              <a:rPr lang="en-GB" sz="3600" b="1" i="0" u="none" strike="noStrike" cap="none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sqaured</a:t>
            </a:r>
            <a:r>
              <a:rPr lang="en-GB" sz="3600" b="1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183700" y="1786507"/>
            <a:ext cx="8549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Used</a:t>
            </a:r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for</a:t>
            </a:r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 feature </a:t>
            </a:r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selection</a:t>
            </a:r>
            <a:endParaRPr lang="nl-NL" sz="2400" dirty="0">
              <a:latin typeface="Roboto Slab" charset="0"/>
              <a:ea typeface="Roboto Slab" charset="0"/>
              <a:cs typeface="Roboto Slab" charset="0"/>
            </a:endParaRPr>
          </a:p>
          <a:p>
            <a:pPr algn="ctr"/>
            <a:endParaRPr lang="nl-NL" sz="1200" dirty="0">
              <a:latin typeface="Roboto Slab" charset="0"/>
              <a:ea typeface="Roboto Slab" charset="0"/>
              <a:cs typeface="Roboto Slab" charset="0"/>
            </a:endParaRPr>
          </a:p>
          <a:p>
            <a:pPr algn="ctr"/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It shows (in)</a:t>
            </a:r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depenence</a:t>
            </a:r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between</a:t>
            </a:r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 2 (or more) variables.  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/>
          </p:nvPr>
        </p:nvGraphicFramePr>
        <p:xfrm>
          <a:off x="3937049" y="3495118"/>
          <a:ext cx="4200288" cy="210243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0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0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0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42391">
                <a:tc>
                  <a:txBody>
                    <a:bodyPr/>
                    <a:lstStyle/>
                    <a:p>
                      <a:endParaRPr lang="nl-NL" sz="1300" dirty="0"/>
                    </a:p>
                  </a:txBody>
                  <a:tcPr marL="85660" marR="85660" marT="42830" marB="4283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 sz="3000" b="0" dirty="0"/>
                        <a:t>0</a:t>
                      </a:r>
                    </a:p>
                    <a:p>
                      <a:endParaRPr lang="nl-NL" sz="1300" dirty="0"/>
                    </a:p>
                  </a:txBody>
                  <a:tcPr marL="85660" marR="85660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nl-NL" sz="3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  <a:p>
                      <a:endParaRPr lang="nl-NL" sz="1300" dirty="0"/>
                    </a:p>
                  </a:txBody>
                  <a:tcPr marL="85660" marR="85660" marT="42830" marB="4283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0020">
                <a:tc>
                  <a:txBody>
                    <a:bodyPr/>
                    <a:lstStyle/>
                    <a:p>
                      <a:pPr algn="ctr"/>
                      <a:r>
                        <a:rPr lang="nl-NL" sz="3000" dirty="0"/>
                        <a:t>0</a:t>
                      </a:r>
                    </a:p>
                  </a:txBody>
                  <a:tcPr marL="85660" marR="85660" marT="42830" marB="42830" anchor="ctr"/>
                </a:tc>
                <a:tc>
                  <a:txBody>
                    <a:bodyPr/>
                    <a:lstStyle/>
                    <a:p>
                      <a:endParaRPr lang="nl-NL" sz="1300" dirty="0"/>
                    </a:p>
                  </a:txBody>
                  <a:tcPr marL="85660" marR="85660" marT="42830" marB="42830"/>
                </a:tc>
                <a:tc>
                  <a:txBody>
                    <a:bodyPr/>
                    <a:lstStyle/>
                    <a:p>
                      <a:endParaRPr lang="nl-NL" sz="1300" dirty="0"/>
                    </a:p>
                  </a:txBody>
                  <a:tcPr marL="85660" marR="85660" marT="42830" marB="4283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0020">
                <a:tc>
                  <a:txBody>
                    <a:bodyPr/>
                    <a:lstStyle/>
                    <a:p>
                      <a:pPr algn="ctr"/>
                      <a:r>
                        <a:rPr lang="nl-NL" sz="3000" dirty="0"/>
                        <a:t>1</a:t>
                      </a:r>
                    </a:p>
                  </a:txBody>
                  <a:tcPr marL="85660" marR="85660" marT="42830" marB="42830" anchor="ctr"/>
                </a:tc>
                <a:tc>
                  <a:txBody>
                    <a:bodyPr/>
                    <a:lstStyle/>
                    <a:p>
                      <a:endParaRPr lang="nl-NL" sz="1300"/>
                    </a:p>
                  </a:txBody>
                  <a:tcPr marL="85660" marR="85660" marT="42830" marB="42830"/>
                </a:tc>
                <a:tc>
                  <a:txBody>
                    <a:bodyPr/>
                    <a:lstStyle/>
                    <a:p>
                      <a:endParaRPr lang="nl-NL" sz="1300" dirty="0"/>
                    </a:p>
                  </a:txBody>
                  <a:tcPr marL="85660" marR="85660" marT="42830" marB="4283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Tekstvak 15"/>
          <p:cNvSpPr txBox="1"/>
          <p:nvPr/>
        </p:nvSpPr>
        <p:spPr>
          <a:xfrm>
            <a:off x="4902049" y="2965729"/>
            <a:ext cx="23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Feature</a:t>
            </a:r>
          </a:p>
        </p:txBody>
      </p:sp>
      <p:sp>
        <p:nvSpPr>
          <p:cNvPr id="17" name="Tekstvak 16"/>
          <p:cNvSpPr txBox="1"/>
          <p:nvPr/>
        </p:nvSpPr>
        <p:spPr>
          <a:xfrm rot="16200000">
            <a:off x="2062557" y="4284560"/>
            <a:ext cx="23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Roboto Slab" charset="0"/>
                <a:ea typeface="Roboto Slab" charset="0"/>
                <a:cs typeface="Roboto Slab" charset="0"/>
              </a:rPr>
              <a:t>Cybercrime </a:t>
            </a:r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victim</a:t>
            </a:r>
            <a:endParaRPr lang="nl-NL" sz="24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8212585" y="4419472"/>
            <a:ext cx="238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Population</a:t>
            </a: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1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size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8212585" y="5098581"/>
            <a:ext cx="238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Population</a:t>
            </a: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2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size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8345107" y="5759476"/>
            <a:ext cx="238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Total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amount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1" name="Tekstvak 20"/>
          <p:cNvSpPr txBox="1"/>
          <p:nvPr/>
        </p:nvSpPr>
        <p:spPr>
          <a:xfrm>
            <a:off x="5467673" y="5518799"/>
            <a:ext cx="1256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Feature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amount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6921380" y="5527293"/>
            <a:ext cx="1256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Feature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amount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4" name="Tekstvak 23"/>
          <p:cNvSpPr txBox="1"/>
          <p:nvPr/>
        </p:nvSpPr>
        <p:spPr>
          <a:xfrm>
            <a:off x="6588078" y="5687504"/>
            <a:ext cx="34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>
                <a:latin typeface="Roboto Slab" charset="0"/>
                <a:ea typeface="Roboto Slab" charset="0"/>
                <a:cs typeface="Roboto Slab" charset="0"/>
              </a:rPr>
              <a:t>+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9058243" y="4804324"/>
            <a:ext cx="34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>
                <a:latin typeface="Roboto Slab" charset="0"/>
                <a:ea typeface="Roboto Slab" charset="0"/>
                <a:cs typeface="Roboto Slab" charset="0"/>
              </a:rPr>
              <a:t>+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9076753" y="5437540"/>
            <a:ext cx="34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=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8019507" y="5770319"/>
            <a:ext cx="34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>
                <a:latin typeface="Roboto Slab" charset="0"/>
                <a:ea typeface="Roboto Slab" charset="0"/>
                <a:cs typeface="Roboto Slab" charset="0"/>
              </a:rPr>
              <a:t>=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30087" y="861996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6743700" y="134121"/>
            <a:ext cx="4800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rgbClr val="E1E1E1"/>
                </a:solidFill>
                <a:latin typeface="Roboto Slab"/>
                <a:ea typeface="Roboto Slab"/>
                <a:cs typeface="Roboto Slab"/>
                <a:sym typeface="Roboto Slab"/>
              </a:rPr>
              <a:t>Chi-squared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159329" y="958558"/>
            <a:ext cx="98938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Example: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5" y="1071989"/>
            <a:ext cx="2964908" cy="148245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48" y="4302782"/>
            <a:ext cx="3495226" cy="173675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777352" y="2627547"/>
            <a:ext cx="283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O =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Observed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E  =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Expected</a:t>
            </a:r>
            <a:endParaRPr lang="nl-NL" sz="2000" dirty="0"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X</a:t>
            </a:r>
            <a:r>
              <a:rPr lang="nl-NL" sz="2000" baseline="30000" dirty="0">
                <a:latin typeface="Roboto Slab" charset="0"/>
                <a:ea typeface="Roboto Slab" charset="0"/>
                <a:cs typeface="Roboto Slab" charset="0"/>
              </a:rPr>
              <a:t>2</a:t>
            </a: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= Chi-square score</a:t>
            </a:r>
          </a:p>
        </p:txBody>
      </p:sp>
      <p:graphicFrame>
        <p:nvGraphicFramePr>
          <p:cNvPr id="28" name="Tabel 27"/>
          <p:cNvGraphicFramePr>
            <a:graphicFrameLocks noGrp="1"/>
          </p:cNvGraphicFramePr>
          <p:nvPr>
            <p:extLst/>
          </p:nvPr>
        </p:nvGraphicFramePr>
        <p:xfrm>
          <a:off x="4994994" y="2177349"/>
          <a:ext cx="2694648" cy="13487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98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8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6272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 marL="54954" marR="54954" marT="27477" marB="2747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 sz="1900" b="0" dirty="0"/>
                        <a:t>0</a:t>
                      </a:r>
                    </a:p>
                    <a:p>
                      <a:endParaRPr lang="nl-NL" sz="800" dirty="0"/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nl-NL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  <a:p>
                      <a:endParaRPr lang="nl-NL" sz="800" dirty="0"/>
                    </a:p>
                  </a:txBody>
                  <a:tcPr marL="54954" marR="54954" marT="27477" marB="2747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258">
                <a:tc>
                  <a:txBody>
                    <a:bodyPr/>
                    <a:lstStyle/>
                    <a:p>
                      <a:pPr algn="ctr"/>
                      <a:r>
                        <a:rPr lang="nl-NL" sz="1900" dirty="0"/>
                        <a:t>0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80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20</a:t>
                      </a:r>
                    </a:p>
                  </a:txBody>
                  <a:tcPr marL="54954" marR="54954" marT="27477" marB="2747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258">
                <a:tc>
                  <a:txBody>
                    <a:bodyPr/>
                    <a:lstStyle/>
                    <a:p>
                      <a:pPr algn="ctr"/>
                      <a:r>
                        <a:rPr lang="nl-NL" sz="1900" dirty="0"/>
                        <a:t>1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40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75</a:t>
                      </a:r>
                    </a:p>
                  </a:txBody>
                  <a:tcPr marL="54954" marR="54954" marT="27477" marB="2747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9" name="Tekstvak 28"/>
          <p:cNvSpPr txBox="1"/>
          <p:nvPr/>
        </p:nvSpPr>
        <p:spPr>
          <a:xfrm>
            <a:off x="5027137" y="1781393"/>
            <a:ext cx="266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Observed</a:t>
            </a:r>
            <a:endParaRPr lang="nl-NL" sz="2400" dirty="0"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30" name="Tabel 29"/>
          <p:cNvGraphicFramePr>
            <a:graphicFrameLocks noGrp="1"/>
          </p:cNvGraphicFramePr>
          <p:nvPr>
            <p:extLst/>
          </p:nvPr>
        </p:nvGraphicFramePr>
        <p:xfrm>
          <a:off x="8328453" y="2155162"/>
          <a:ext cx="2694648" cy="13487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98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8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6272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 marL="54954" marR="54954" marT="27477" marB="2747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 sz="1900" b="0" dirty="0"/>
                        <a:t>0</a:t>
                      </a:r>
                    </a:p>
                    <a:p>
                      <a:endParaRPr lang="nl-NL" sz="800" dirty="0"/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nl-NL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  <a:p>
                      <a:endParaRPr lang="nl-NL" sz="800" dirty="0"/>
                    </a:p>
                  </a:txBody>
                  <a:tcPr marL="54954" marR="54954" marT="27477" marB="2747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258">
                <a:tc>
                  <a:txBody>
                    <a:bodyPr/>
                    <a:lstStyle/>
                    <a:p>
                      <a:pPr algn="ctr"/>
                      <a:r>
                        <a:rPr lang="nl-NL" sz="1900" dirty="0"/>
                        <a:t>0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56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44</a:t>
                      </a:r>
                    </a:p>
                  </a:txBody>
                  <a:tcPr marL="54954" marR="54954" marT="27477" marB="2747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258">
                <a:tc>
                  <a:txBody>
                    <a:bodyPr/>
                    <a:lstStyle/>
                    <a:p>
                      <a:pPr algn="ctr"/>
                      <a:r>
                        <a:rPr lang="nl-NL" sz="1900" dirty="0"/>
                        <a:t>1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64</a:t>
                      </a:r>
                    </a:p>
                  </a:txBody>
                  <a:tcPr marL="54954" marR="54954" marT="27477" marB="274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51</a:t>
                      </a:r>
                    </a:p>
                  </a:txBody>
                  <a:tcPr marL="54954" marR="54954" marT="27477" marB="2747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1" name="Tekstvak 30"/>
          <p:cNvSpPr txBox="1"/>
          <p:nvPr/>
        </p:nvSpPr>
        <p:spPr>
          <a:xfrm>
            <a:off x="8360596" y="1759206"/>
            <a:ext cx="266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Roboto Slab" charset="0"/>
                <a:ea typeface="Roboto Slab" charset="0"/>
                <a:cs typeface="Roboto Slab" charset="0"/>
              </a:rPr>
              <a:t>Expected</a:t>
            </a:r>
            <a:endParaRPr lang="nl-NL" sz="24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32" name="Tekstvak 31"/>
          <p:cNvSpPr txBox="1"/>
          <p:nvPr/>
        </p:nvSpPr>
        <p:spPr>
          <a:xfrm>
            <a:off x="7527471" y="2678999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100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7544961" y="3101219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115</a:t>
            </a:r>
          </a:p>
        </p:txBody>
      </p:sp>
      <p:sp>
        <p:nvSpPr>
          <p:cNvPr id="34" name="Tekstvak 33"/>
          <p:cNvSpPr txBox="1"/>
          <p:nvPr/>
        </p:nvSpPr>
        <p:spPr>
          <a:xfrm>
            <a:off x="7559951" y="3468136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225</a:t>
            </a:r>
          </a:p>
        </p:txBody>
      </p:sp>
      <p:sp>
        <p:nvSpPr>
          <p:cNvPr id="35" name="Tekstvak 34"/>
          <p:cNvSpPr txBox="1"/>
          <p:nvPr/>
        </p:nvSpPr>
        <p:spPr>
          <a:xfrm>
            <a:off x="5966298" y="3468136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120</a:t>
            </a:r>
          </a:p>
        </p:txBody>
      </p:sp>
      <p:sp>
        <p:nvSpPr>
          <p:cNvPr id="36" name="Tekstvak 35"/>
          <p:cNvSpPr txBox="1"/>
          <p:nvPr/>
        </p:nvSpPr>
        <p:spPr>
          <a:xfrm>
            <a:off x="6871507" y="3471240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95</a:t>
            </a:r>
          </a:p>
        </p:txBody>
      </p:sp>
      <p:sp>
        <p:nvSpPr>
          <p:cNvPr id="37" name="Tekstvak 36"/>
          <p:cNvSpPr txBox="1"/>
          <p:nvPr/>
        </p:nvSpPr>
        <p:spPr>
          <a:xfrm>
            <a:off x="10891011" y="2689198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>
                <a:latin typeface="Roboto Slab" charset="0"/>
                <a:ea typeface="Roboto Slab" charset="0"/>
                <a:cs typeface="Roboto Slab" charset="0"/>
              </a:rPr>
              <a:t>100</a:t>
            </a:r>
            <a:endParaRPr lang="nl-NL" sz="18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10908501" y="3111418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115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10923491" y="3478335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215</a:t>
            </a:r>
          </a:p>
        </p:txBody>
      </p:sp>
      <p:sp>
        <p:nvSpPr>
          <p:cNvPr id="40" name="Tekstvak 39"/>
          <p:cNvSpPr txBox="1"/>
          <p:nvPr/>
        </p:nvSpPr>
        <p:spPr>
          <a:xfrm>
            <a:off x="9329838" y="3478335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120</a:t>
            </a:r>
          </a:p>
        </p:txBody>
      </p:sp>
      <p:sp>
        <p:nvSpPr>
          <p:cNvPr id="41" name="Tekstvak 40"/>
          <p:cNvSpPr txBox="1"/>
          <p:nvPr/>
        </p:nvSpPr>
        <p:spPr>
          <a:xfrm>
            <a:off x="10205067" y="3481439"/>
            <a:ext cx="75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>
                <a:latin typeface="Roboto Slab" charset="0"/>
                <a:ea typeface="Roboto Slab" charset="0"/>
                <a:cs typeface="Roboto Slab" charset="0"/>
              </a:rPr>
              <a:t>95</a:t>
            </a:r>
            <a:endParaRPr lang="nl-NL" sz="1800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43" name="Tekstvak 42"/>
          <p:cNvSpPr txBox="1"/>
          <p:nvPr/>
        </p:nvSpPr>
        <p:spPr>
          <a:xfrm>
            <a:off x="1280447" y="3877647"/>
            <a:ext cx="350989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charset="2"/>
              <a:buChar char="Þ"/>
            </a:pP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X</a:t>
            </a:r>
            <a:r>
              <a:rPr lang="nl-NL" sz="2000" baseline="30000" dirty="0">
                <a:latin typeface="Roboto Slab" charset="0"/>
                <a:ea typeface="Roboto Slab" charset="0"/>
                <a:cs typeface="Roboto Slab" charset="0"/>
              </a:rPr>
              <a:t>2</a:t>
            </a: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= 0,090</a:t>
            </a:r>
          </a:p>
          <a:p>
            <a:pPr marL="342900" indent="-342900">
              <a:buFont typeface="Symbol" charset="2"/>
              <a:buChar char="Þ"/>
            </a:pPr>
            <a:endParaRPr lang="nl-NL" sz="1200" dirty="0">
              <a:latin typeface="Roboto Slab" charset="0"/>
              <a:ea typeface="Roboto Slab" charset="0"/>
              <a:cs typeface="Roboto Slab" charset="0"/>
            </a:endParaRPr>
          </a:p>
          <a:p>
            <a:pPr marL="342900" indent="-342900">
              <a:buFont typeface="Symbol" charset="2"/>
              <a:buChar char="Þ"/>
            </a:pP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p-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value</a:t>
            </a: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= 0,05 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(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significance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treshold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)</a:t>
            </a:r>
          </a:p>
          <a:p>
            <a:pPr marL="342900" indent="-342900">
              <a:buFont typeface="Symbol" charset="2"/>
              <a:buChar char="Þ"/>
            </a:pPr>
            <a:endParaRPr lang="nl-NL" sz="1200" dirty="0">
              <a:latin typeface="Roboto Slab" charset="0"/>
              <a:ea typeface="Roboto Slab" charset="0"/>
              <a:cs typeface="Roboto Slab" charset="0"/>
            </a:endParaRPr>
          </a:p>
          <a:p>
            <a:pPr marL="342900" indent="-342900">
              <a:buFont typeface="Symbol" charset="2"/>
              <a:buChar char="Þ"/>
            </a:pP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Critical </a:t>
            </a:r>
            <a:r>
              <a:rPr lang="nl-NL" sz="2000" dirty="0" err="1">
                <a:latin typeface="Roboto Slab" charset="0"/>
                <a:ea typeface="Roboto Slab" charset="0"/>
                <a:cs typeface="Roboto Slab" charset="0"/>
              </a:rPr>
              <a:t>value</a:t>
            </a:r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= 3,84 </a:t>
            </a:r>
          </a:p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   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(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depend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on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degree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of     </a:t>
            </a:r>
          </a:p>
          <a:p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    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freedom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and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p-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value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)</a:t>
            </a:r>
          </a:p>
          <a:p>
            <a:r>
              <a:rPr lang="nl-NL" sz="2000" dirty="0">
                <a:latin typeface="Roboto Slab" charset="0"/>
                <a:ea typeface="Roboto Slab" charset="0"/>
                <a:cs typeface="Roboto Slab" charset="0"/>
              </a:rPr>
              <a:t>      </a:t>
            </a:r>
          </a:p>
        </p:txBody>
      </p:sp>
      <p:sp>
        <p:nvSpPr>
          <p:cNvPr id="45" name="Tekstvak 44"/>
          <p:cNvSpPr txBox="1"/>
          <p:nvPr/>
        </p:nvSpPr>
        <p:spPr>
          <a:xfrm>
            <a:off x="7950910" y="4200674"/>
            <a:ext cx="424109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H0 &gt; Variables are independent</a:t>
            </a:r>
          </a:p>
          <a:p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H1 &gt; Variables are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dependent</a:t>
            </a:r>
            <a:endParaRPr lang="nl-NL" sz="1800" dirty="0">
              <a:latin typeface="Roboto Slab" charset="0"/>
              <a:ea typeface="Roboto Slab" charset="0"/>
              <a:cs typeface="Roboto Slab" charset="0"/>
            </a:endParaRPr>
          </a:p>
          <a:p>
            <a:endParaRPr lang="nl-NL" sz="1100" dirty="0"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0,090 &lt; 3,84 =&gt;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Fail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to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reject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 H0</a:t>
            </a:r>
          </a:p>
          <a:p>
            <a:endParaRPr lang="nl-NL" sz="1800" dirty="0">
              <a:latin typeface="Roboto Slab" charset="0"/>
              <a:ea typeface="Roboto Slab" charset="0"/>
              <a:cs typeface="Roboto Slab" charset="0"/>
            </a:endParaRPr>
          </a:p>
          <a:p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No </a:t>
            </a:r>
            <a:r>
              <a:rPr lang="nl-NL" sz="1800" dirty="0" err="1">
                <a:latin typeface="Roboto Slab" charset="0"/>
                <a:ea typeface="Roboto Slab" charset="0"/>
                <a:cs typeface="Roboto Slab" charset="0"/>
              </a:rPr>
              <a:t>significance</a:t>
            </a:r>
            <a:r>
              <a:rPr lang="nl-NL" sz="1800" dirty="0">
                <a:latin typeface="Roboto Slab" charset="0"/>
                <a:ea typeface="Roboto Slab" charset="0"/>
                <a:cs typeface="Roboto Slab" charset="0"/>
              </a:rPr>
              <a:t>.      </a:t>
            </a:r>
          </a:p>
        </p:txBody>
      </p:sp>
    </p:spTree>
    <p:extLst>
      <p:ext uri="{BB962C8B-B14F-4D97-AF65-F5344CB8AC3E}">
        <p14:creationId xmlns:p14="http://schemas.microsoft.com/office/powerpoint/2010/main" val="189813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530087" y="1422568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rgbClr val="E1E1E1"/>
                </a:solidFill>
                <a:latin typeface="Roboto Slab"/>
                <a:ea typeface="Roboto Slab"/>
                <a:cs typeface="Roboto Slab"/>
                <a:sym typeface="Roboto Slab"/>
              </a:rPr>
              <a:t>Chi-squared test</a:t>
            </a:r>
            <a:endParaRPr sz="3600" b="1" i="0" u="none" strike="noStrike" cap="none" dirty="0">
              <a:solidFill>
                <a:srgbClr val="E1E1E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4;p4">
            <a:extLst>
              <a:ext uri="{FF2B5EF4-FFF2-40B4-BE49-F238E27FC236}">
                <a16:creationId xmlns:a16="http://schemas.microsoft.com/office/drawing/2014/main" xmlns="" id="{259CF71F-1A87-4FA9-B546-D10BA741E067}"/>
              </a:ext>
            </a:extLst>
          </p:cNvPr>
          <p:cNvSpPr txBox="1"/>
          <p:nvPr/>
        </p:nvSpPr>
        <p:spPr>
          <a:xfrm>
            <a:off x="1021328" y="1353679"/>
            <a:ext cx="533860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2AAAD9"/>
                </a:solidFill>
                <a:latin typeface="Roboto Slab"/>
                <a:ea typeface="Roboto Slab"/>
                <a:sym typeface="Roboto Slab"/>
              </a:rPr>
              <a:t>Chi-squared test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xmlns="" id="{1AD00CBF-BFCF-4D95-B338-82768B3E5498}"/>
              </a:ext>
            </a:extLst>
          </p:cNvPr>
          <p:cNvSpPr txBox="1"/>
          <p:nvPr/>
        </p:nvSpPr>
        <p:spPr>
          <a:xfrm>
            <a:off x="6652603" y="4879526"/>
            <a:ext cx="4392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latin typeface="Roboto Slab" pitchFamily="2" charset="0"/>
                <a:ea typeface="Roboto Slab" pitchFamily="2" charset="0"/>
              </a:rPr>
              <a:t>Cybercrime victims vs traditional crime victims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5" name="Afbeelding 1">
            <a:extLst>
              <a:ext uri="{FF2B5EF4-FFF2-40B4-BE49-F238E27FC236}">
                <a16:creationId xmlns:a16="http://schemas.microsoft.com/office/drawing/2014/main" xmlns="" id="{43F85E16-8E72-4F73-8B09-6E5865135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6" t="22244" r="42183" b="51848"/>
          <a:stretch/>
        </p:blipFill>
        <p:spPr bwMode="auto">
          <a:xfrm>
            <a:off x="823365" y="2557538"/>
            <a:ext cx="5040000" cy="232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ruta 18">
            <a:extLst>
              <a:ext uri="{FF2B5EF4-FFF2-40B4-BE49-F238E27FC236}">
                <a16:creationId xmlns:a16="http://schemas.microsoft.com/office/drawing/2014/main" xmlns="" id="{F0A79219-22D0-4B5F-B79E-7B175E48AEFE}"/>
              </a:ext>
            </a:extLst>
          </p:cNvPr>
          <p:cNvSpPr txBox="1"/>
          <p:nvPr/>
        </p:nvSpPr>
        <p:spPr>
          <a:xfrm>
            <a:off x="1749019" y="4883458"/>
            <a:ext cx="318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latin typeface="Roboto Slab" pitchFamily="2" charset="0"/>
                <a:ea typeface="Roboto Slab" pitchFamily="2" charset="0"/>
              </a:rPr>
              <a:t>Cybercrime victims vs non-victims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7" name="Afbeelding 2">
            <a:extLst>
              <a:ext uri="{FF2B5EF4-FFF2-40B4-BE49-F238E27FC236}">
                <a16:creationId xmlns:a16="http://schemas.microsoft.com/office/drawing/2014/main" xmlns="" id="{A1F8B931-C4B2-4031-841C-75F779A9D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43" t="22011" r="43839" b="52546"/>
          <a:stretch/>
        </p:blipFill>
        <p:spPr bwMode="auto">
          <a:xfrm>
            <a:off x="6328635" y="2553967"/>
            <a:ext cx="5040000" cy="2325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E1E1E1"/>
                </a:solidFill>
                <a:latin typeface="Roboto Slab"/>
                <a:ea typeface="Roboto Slab"/>
                <a:cs typeface="Roboto Slab"/>
                <a:sym typeface="Roboto Slab"/>
              </a:rPr>
              <a:t>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149068" y="3285448"/>
            <a:ext cx="98938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Questions?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530085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1800"/>
            </a:pPr>
            <a:endParaRPr sz="1800" b="0" i="0" u="none" strike="noStrike" cap="none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6743700" y="134121"/>
            <a:ext cx="4800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rgbClr val="E1E1E1"/>
                </a:solidFill>
                <a:latin typeface="Roboto Slab"/>
                <a:ea typeface="Roboto Slab"/>
                <a:sym typeface="Roboto Slab"/>
              </a:rPr>
              <a:t>Research Goal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</a:t>
            </a:r>
            <a:r>
              <a:rPr lang="en-GB" sz="1800" b="0" i="0" u="none" strike="noStrike" cap="none" dirty="0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 Bureau </a:t>
            </a: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voor</a:t>
            </a:r>
            <a:r>
              <a:rPr lang="en-GB" sz="1800" b="0" i="0" u="none" strike="noStrike" cap="none" dirty="0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 de </a:t>
            </a: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Statistiek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2697" y="3606973"/>
            <a:ext cx="992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ts val="1800"/>
            </a:pPr>
            <a:r>
              <a:rPr lang="en-US" sz="20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Which economic, demographic and psychological features associate positively with (a type of) cybercrime victimization of Dutch citizens in 2016?</a:t>
            </a:r>
            <a:endParaRPr lang="en-US" sz="2000" b="1" dirty="0"/>
          </a:p>
        </p:txBody>
      </p:sp>
      <p:sp>
        <p:nvSpPr>
          <p:cNvPr id="13" name="textruta 3">
            <a:extLst>
              <a:ext uri="{FF2B5EF4-FFF2-40B4-BE49-F238E27FC236}">
                <a16:creationId xmlns:a16="http://schemas.microsoft.com/office/drawing/2014/main" xmlns="" id="{2654EFFC-2034-4B3A-9971-714EFEEE86C5}"/>
              </a:ext>
            </a:extLst>
          </p:cNvPr>
          <p:cNvSpPr txBox="1"/>
          <p:nvPr/>
        </p:nvSpPr>
        <p:spPr>
          <a:xfrm>
            <a:off x="1149066" y="2114343"/>
            <a:ext cx="989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Roboto Slab" pitchFamily="2" charset="0"/>
                <a:ea typeface="Roboto Slab" pitchFamily="2" charset="0"/>
              </a:rPr>
              <a:t>Our research goal:</a:t>
            </a:r>
          </a:p>
        </p:txBody>
      </p:sp>
    </p:spTree>
    <p:extLst>
      <p:ext uri="{BB962C8B-B14F-4D97-AF65-F5344CB8AC3E}">
        <p14:creationId xmlns:p14="http://schemas.microsoft.com/office/powerpoint/2010/main" val="73916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9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/>
          <p:nvPr/>
        </p:nvSpPr>
        <p:spPr>
          <a:xfrm>
            <a:off x="530087" y="1529346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9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Specification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Arial"/>
                <a:ea typeface="Arial"/>
                <a:cs typeface="Arial"/>
                <a:sym typeface="Arial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9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/>
        </p:nvSpPr>
        <p:spPr>
          <a:xfrm>
            <a:off x="1116643" y="1225485"/>
            <a:ext cx="98938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crime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 txBox="1"/>
          <p:nvPr/>
        </p:nvSpPr>
        <p:spPr>
          <a:xfrm>
            <a:off x="1159329" y="2316849"/>
            <a:ext cx="5067851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crime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Theft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Crime with IT means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Bankcard fraud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Crime with IT as as goal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DDoS</a:t>
            </a:r>
            <a:endParaRPr sz="2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7264" y="2187477"/>
            <a:ext cx="3560180" cy="35601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1116643" y="3147934"/>
            <a:ext cx="4174885" cy="1783235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1164180" y="5007376"/>
            <a:ext cx="41573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Cybercrime predictor definition of cybercrime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30087" y="1501129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134121"/>
            <a:ext cx="586556" cy="586556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600" b="1" dirty="0">
                <a:solidFill>
                  <a:srgbClr val="E1E1E1"/>
                </a:solidFill>
                <a:latin typeface="Roboto Slab" charset="0"/>
                <a:ea typeface="Roboto Slab" charset="0"/>
                <a:cs typeface="Roboto Slab" charset="0"/>
              </a:rPr>
              <a:t>Dataset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xmlns="" id="{2654EFFC-2034-4B3A-9971-714EFEEE86C5}"/>
              </a:ext>
            </a:extLst>
          </p:cNvPr>
          <p:cNvSpPr txBox="1"/>
          <p:nvPr/>
        </p:nvSpPr>
        <p:spPr>
          <a:xfrm>
            <a:off x="1116643" y="972580"/>
            <a:ext cx="989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 err="1">
                <a:latin typeface="Roboto Slab" pitchFamily="2" charset="0"/>
                <a:ea typeface="Roboto Slab" pitchFamily="2" charset="0"/>
              </a:rPr>
              <a:t>Our</a:t>
            </a:r>
            <a:r>
              <a:rPr lang="sv-SE" sz="3600" b="1" dirty="0">
                <a:latin typeface="Roboto Slab" pitchFamily="2" charset="0"/>
                <a:ea typeface="Roboto Slab" pitchFamily="2" charset="0"/>
              </a:rPr>
              <a:t> data and </a:t>
            </a:r>
            <a:r>
              <a:rPr lang="sv-SE" sz="3600" b="1" dirty="0" err="1">
                <a:latin typeface="Roboto Slab" pitchFamily="2" charset="0"/>
                <a:ea typeface="Roboto Slab" pitchFamily="2" charset="0"/>
              </a:rPr>
              <a:t>how</a:t>
            </a:r>
            <a:r>
              <a:rPr lang="sv-SE" sz="3600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sv-SE" sz="3600" b="1" dirty="0" err="1">
                <a:latin typeface="Roboto Slab" pitchFamily="2" charset="0"/>
                <a:ea typeface="Roboto Slab" pitchFamily="2" charset="0"/>
              </a:rPr>
              <a:t>we</a:t>
            </a:r>
            <a:r>
              <a:rPr lang="sv-SE" sz="3600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sv-SE" sz="3600" b="1" dirty="0" err="1">
                <a:latin typeface="Roboto Slab" pitchFamily="2" charset="0"/>
                <a:ea typeface="Roboto Slab" pitchFamily="2" charset="0"/>
              </a:rPr>
              <a:t>use</a:t>
            </a:r>
            <a:r>
              <a:rPr lang="sv-SE" sz="3600" b="1" dirty="0">
                <a:latin typeface="Roboto Slab" pitchFamily="2" charset="0"/>
                <a:ea typeface="Roboto Slab" pitchFamily="2" charset="0"/>
              </a:rPr>
              <a:t> it</a:t>
            </a: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82292"/>
              </p:ext>
            </p:extLst>
          </p:nvPr>
        </p:nvGraphicFramePr>
        <p:xfrm>
          <a:off x="823365" y="1957405"/>
          <a:ext cx="4608512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7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4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2605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941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Cybercrime (V)</a:t>
                      </a:r>
                    </a:p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Traditional crime</a:t>
                      </a:r>
                      <a:r>
                        <a:rPr lang="nl-NL" baseline="0" dirty="0">
                          <a:solidFill>
                            <a:schemeClr val="bg1"/>
                          </a:solidFill>
                        </a:rPr>
                        <a:t> (X)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411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</a:txBody>
                  <a:tcPr>
                    <a:solidFill>
                      <a:srgbClr val="941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885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" name="Tabel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05186"/>
              </p:ext>
            </p:extLst>
          </p:nvPr>
        </p:nvGraphicFramePr>
        <p:xfrm>
          <a:off x="813973" y="3458289"/>
          <a:ext cx="4627562" cy="1127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25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5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7161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2AAA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</a:txBody>
                  <a:tcPr>
                    <a:solidFill>
                      <a:srgbClr val="2AA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299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299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" name="Tabel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666287"/>
              </p:ext>
            </p:extLst>
          </p:nvPr>
        </p:nvGraphicFramePr>
        <p:xfrm>
          <a:off x="823365" y="4949791"/>
          <a:ext cx="4627562" cy="1127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6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83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25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5919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Cybercrime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###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ruta 2">
            <a:extLst>
              <a:ext uri="{FF2B5EF4-FFF2-40B4-BE49-F238E27FC236}">
                <a16:creationId xmlns:a16="http://schemas.microsoft.com/office/drawing/2014/main" xmlns="" id="{87E2F71D-34D6-4486-95AD-DB68B19287FF}"/>
              </a:ext>
            </a:extLst>
          </p:cNvPr>
          <p:cNvSpPr txBox="1"/>
          <p:nvPr/>
        </p:nvSpPr>
        <p:spPr>
          <a:xfrm>
            <a:off x="781881" y="1692192"/>
            <a:ext cx="4669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Police data 2016 (982227 rows x 24 columns)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xmlns="" id="{81354755-7792-4A7F-8110-3D6B55F74476}"/>
              </a:ext>
            </a:extLst>
          </p:cNvPr>
          <p:cNvSpPr txBox="1"/>
          <p:nvPr/>
        </p:nvSpPr>
        <p:spPr>
          <a:xfrm>
            <a:off x="762485" y="3206365"/>
            <a:ext cx="46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SSB 2016 (22022304 rows x 26 columns)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xmlns="" id="{FD417631-3F39-4F86-B443-552D8A38B766}"/>
              </a:ext>
            </a:extLst>
          </p:cNvPr>
          <p:cNvSpPr txBox="1"/>
          <p:nvPr/>
        </p:nvSpPr>
        <p:spPr>
          <a:xfrm>
            <a:off x="762485" y="4673342"/>
            <a:ext cx="4846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Safety Monitor data 2016 (80860 rows x 1893 columns)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Pil: höger 17">
            <a:extLst>
              <a:ext uri="{FF2B5EF4-FFF2-40B4-BE49-F238E27FC236}">
                <a16:creationId xmlns:a16="http://schemas.microsoft.com/office/drawing/2014/main" xmlns="" id="{E4F2BFEA-1B10-44E5-99F8-A3742C052B05}"/>
              </a:ext>
            </a:extLst>
          </p:cNvPr>
          <p:cNvSpPr/>
          <p:nvPr/>
        </p:nvSpPr>
        <p:spPr>
          <a:xfrm>
            <a:off x="5608948" y="2322097"/>
            <a:ext cx="961534" cy="398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xmlns="" id="{17A10E93-21DD-4C1C-AEAA-001E1B776975}"/>
              </a:ext>
            </a:extLst>
          </p:cNvPr>
          <p:cNvSpPr/>
          <p:nvPr/>
        </p:nvSpPr>
        <p:spPr>
          <a:xfrm>
            <a:off x="5608948" y="3818288"/>
            <a:ext cx="961534" cy="398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il: höger 25">
            <a:extLst>
              <a:ext uri="{FF2B5EF4-FFF2-40B4-BE49-F238E27FC236}">
                <a16:creationId xmlns:a16="http://schemas.microsoft.com/office/drawing/2014/main" xmlns="" id="{EE878556-7F54-4701-99F0-075AC4A61EDA}"/>
              </a:ext>
            </a:extLst>
          </p:cNvPr>
          <p:cNvSpPr/>
          <p:nvPr/>
        </p:nvSpPr>
        <p:spPr>
          <a:xfrm>
            <a:off x="5608948" y="5390541"/>
            <a:ext cx="961534" cy="398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xmlns="" id="{07E2A230-5B80-4D98-BBEE-E000AB6539D2}"/>
              </a:ext>
            </a:extLst>
          </p:cNvPr>
          <p:cNvSpPr txBox="1"/>
          <p:nvPr/>
        </p:nvSpPr>
        <p:spPr>
          <a:xfrm>
            <a:off x="6811909" y="2262875"/>
            <a:ext cx="3250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Known victims and reporters of 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Roboto Slab" pitchFamily="2" charset="0"/>
                <a:ea typeface="Roboto Slab" pitchFamily="2" charset="0"/>
              </a:rPr>
              <a:t>Known victims and reporters of regular crime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xmlns="" id="{C93FE140-D029-462B-8074-C3814FA5476A}"/>
              </a:ext>
            </a:extLst>
          </p:cNvPr>
          <p:cNvSpPr txBox="1"/>
          <p:nvPr/>
        </p:nvSpPr>
        <p:spPr>
          <a:xfrm>
            <a:off x="6811908" y="3755865"/>
            <a:ext cx="419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Social economic facts about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Roboto Slab" pitchFamily="2" charset="0"/>
                <a:ea typeface="Roboto Slab" pitchFamily="2" charset="0"/>
              </a:rPr>
              <a:t>Demographic facts about individuals</a:t>
            </a:r>
          </a:p>
        </p:txBody>
      </p:sp>
      <p:sp>
        <p:nvSpPr>
          <p:cNvPr id="31" name="textruta 30">
            <a:extLst>
              <a:ext uri="{FF2B5EF4-FFF2-40B4-BE49-F238E27FC236}">
                <a16:creationId xmlns:a16="http://schemas.microsoft.com/office/drawing/2014/main" xmlns="" id="{DD365826-761B-4A62-808C-CC0F2CA0C9BB}"/>
              </a:ext>
            </a:extLst>
          </p:cNvPr>
          <p:cNvSpPr txBox="1"/>
          <p:nvPr/>
        </p:nvSpPr>
        <p:spPr>
          <a:xfrm>
            <a:off x="6811909" y="5241975"/>
            <a:ext cx="3250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A survey which shows how safe people feel in different areas (e.g. on the internet) and if they had been victimized by (cyber)crime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Google Shape;106;p2">
            <a:extLst>
              <a:ext uri="{FF2B5EF4-FFF2-40B4-BE49-F238E27FC236}">
                <a16:creationId xmlns:a16="http://schemas.microsoft.com/office/drawing/2014/main" xmlns="" id="{AD648A09-40ED-4B1E-A182-18433246F74C}"/>
              </a:ext>
            </a:extLst>
          </p:cNvPr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</a:t>
            </a:r>
            <a:r>
              <a:rPr lang="en-GB" sz="1800" b="0" i="0" u="none" strike="noStrike" cap="none" dirty="0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 Bureau </a:t>
            </a: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voor</a:t>
            </a:r>
            <a:r>
              <a:rPr lang="en-GB" sz="1800" b="0" i="0" u="none" strike="noStrike" cap="none" dirty="0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 de </a:t>
            </a: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Statistiek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525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Arial"/>
                <a:ea typeface="Arial"/>
                <a:cs typeface="Arial"/>
                <a:sym typeface="Arial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1116643" y="1225485"/>
            <a:ext cx="98938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5731" y="2227800"/>
            <a:ext cx="7527885" cy="3763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9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30087" y="1501129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134121"/>
            <a:ext cx="586556" cy="586556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600" b="1" dirty="0">
                <a:solidFill>
                  <a:srgbClr val="E1E1E1"/>
                </a:solidFill>
                <a:latin typeface="Roboto Slab" charset="0"/>
                <a:ea typeface="Roboto Slab" charset="0"/>
                <a:cs typeface="Roboto Slab" charset="0"/>
              </a:rPr>
              <a:t>Plots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xmlns="" id="{2654EFFC-2034-4B3A-9971-714EFEEE86C5}"/>
              </a:ext>
            </a:extLst>
          </p:cNvPr>
          <p:cNvSpPr txBox="1"/>
          <p:nvPr/>
        </p:nvSpPr>
        <p:spPr>
          <a:xfrm>
            <a:off x="1116643" y="972580"/>
            <a:ext cx="989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Roboto Slab" pitchFamily="2" charset="0"/>
                <a:ea typeface="Roboto Slab" pitchFamily="2" charset="0"/>
              </a:rPr>
              <a:t>Plots</a:t>
            </a:r>
          </a:p>
        </p:txBody>
      </p:sp>
      <p:sp>
        <p:nvSpPr>
          <p:cNvPr id="28" name="Google Shape;106;p2">
            <a:extLst>
              <a:ext uri="{FF2B5EF4-FFF2-40B4-BE49-F238E27FC236}">
                <a16:creationId xmlns:a16="http://schemas.microsoft.com/office/drawing/2014/main" xmlns="" id="{AD648A09-40ED-4B1E-A182-18433246F74C}"/>
              </a:ext>
            </a:extLst>
          </p:cNvPr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</a:t>
            </a:r>
            <a:r>
              <a:rPr lang="en-GB" sz="1800" b="0" i="0" u="none" strike="noStrike" cap="none" dirty="0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 Bureau </a:t>
            </a: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voor</a:t>
            </a:r>
            <a:r>
              <a:rPr lang="en-GB" sz="1800" b="0" i="0" u="none" strike="noStrike" cap="none" dirty="0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 de </a:t>
            </a:r>
            <a:r>
              <a:rPr lang="en-GB" sz="1800" b="0" i="0" u="none" strike="noStrike" cap="none" dirty="0" err="1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Statistiek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153;p23">
            <a:extLst>
              <a:ext uri="{FF2B5EF4-FFF2-40B4-BE49-F238E27FC236}">
                <a16:creationId xmlns:a16="http://schemas.microsoft.com/office/drawing/2014/main" xmlns="" id="{F599678C-2091-443C-963B-808CB0373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365" y="1501129"/>
            <a:ext cx="3210753" cy="236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5;p25">
            <a:extLst>
              <a:ext uri="{FF2B5EF4-FFF2-40B4-BE49-F238E27FC236}">
                <a16:creationId xmlns:a16="http://schemas.microsoft.com/office/drawing/2014/main" xmlns="" id="{D8772F47-5804-49CF-8245-E2AE331E7F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5691" y="2131679"/>
            <a:ext cx="3963010" cy="224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54;p23">
            <a:extLst>
              <a:ext uri="{FF2B5EF4-FFF2-40B4-BE49-F238E27FC236}">
                <a16:creationId xmlns:a16="http://schemas.microsoft.com/office/drawing/2014/main" xmlns="" id="{3AF300A7-75F3-4180-A29A-40BB8C4C06B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9351" y="3789874"/>
            <a:ext cx="3586340" cy="2246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8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134121"/>
            <a:ext cx="586556" cy="586556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600" b="1" dirty="0" smtClean="0">
                <a:solidFill>
                  <a:srgbClr val="E1E1E1"/>
                </a:solidFill>
                <a:latin typeface="Roboto Slab" charset="0"/>
                <a:ea typeface="Roboto Slab" charset="0"/>
                <a:cs typeface="Roboto Slab" charset="0"/>
              </a:rPr>
              <a:t>Method</a:t>
            </a:r>
            <a:endParaRPr lang="nl-NL" sz="3600" b="1" dirty="0">
              <a:solidFill>
                <a:srgbClr val="E1E1E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l-NL" dirty="0">
                <a:solidFill>
                  <a:srgbClr val="2AAAD9"/>
                </a:solidFill>
                <a:latin typeface="Roboto Slab" charset="0"/>
                <a:ea typeface="Roboto Slab" charset="0"/>
                <a:cs typeface="Roboto Slab" charset="0"/>
              </a:rPr>
              <a:t>Centraal bureau voor de Statistiek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xmlns="" id="{AD3E3B67-63AE-47F6-834D-BAF93BDE1D3F}"/>
              </a:ext>
            </a:extLst>
          </p:cNvPr>
          <p:cNvSpPr txBox="1"/>
          <p:nvPr/>
        </p:nvSpPr>
        <p:spPr>
          <a:xfrm>
            <a:off x="1509598" y="2250023"/>
            <a:ext cx="91728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Roboto Slab" pitchFamily="2" charset="0"/>
                <a:ea typeface="Roboto Slab" pitchFamily="2" charset="0"/>
              </a:rPr>
              <a:t>Dimensionality reduction</a:t>
            </a:r>
            <a:endParaRPr lang="en-GB" sz="3200" b="1" dirty="0">
              <a:latin typeface="Roboto Slab" pitchFamily="2" charset="0"/>
              <a:ea typeface="Roboto Slab" pitchFamily="2" charset="0"/>
            </a:endParaRPr>
          </a:p>
          <a:p>
            <a:pPr algn="ctr"/>
            <a:endParaRPr lang="en-GB" sz="2000" dirty="0">
              <a:latin typeface="Roboto Slab" pitchFamily="2" charset="0"/>
              <a:ea typeface="Roboto Slab" pitchFamily="2" charset="0"/>
            </a:endParaRPr>
          </a:p>
          <a:p>
            <a:pPr algn="ctr"/>
            <a:endParaRPr lang="en-GB" sz="2000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GB" sz="2800" dirty="0" smtClean="0">
                <a:latin typeface="Roboto Slab" pitchFamily="2" charset="0"/>
                <a:ea typeface="Roboto Slab" pitchFamily="2" charset="0"/>
              </a:rPr>
              <a:t>Feature extraction and Feature elimination</a:t>
            </a:r>
          </a:p>
          <a:p>
            <a:pPr algn="ctr"/>
            <a:endParaRPr lang="en-GB" sz="2000" dirty="0">
              <a:latin typeface="Roboto Slab" pitchFamily="2" charset="0"/>
              <a:ea typeface="Roboto Slab" pitchFamily="2" charset="0"/>
            </a:endParaRPr>
          </a:p>
          <a:p>
            <a:pPr algn="ctr"/>
            <a:endParaRPr lang="en-GB" sz="2000" dirty="0">
              <a:latin typeface="Roboto Slab" pitchFamily="2" charset="0"/>
              <a:ea typeface="Roboto Slab" pitchFamily="2" charset="0"/>
            </a:endParaRPr>
          </a:p>
          <a:p>
            <a:pPr algn="ctr"/>
            <a:endParaRPr lang="en-GB" sz="20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glow rad="355600">
              <a:schemeClr val="tx1">
                <a:alpha val="47000"/>
              </a:schemeClr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30087" y="780452"/>
            <a:ext cx="11131826" cy="121951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6743700" y="134121"/>
            <a:ext cx="480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E1E1E1"/>
                </a:solidFill>
                <a:latin typeface="Roboto Slab"/>
                <a:ea typeface="Roboto Slab"/>
                <a:cs typeface="Roboto Slab"/>
                <a:sym typeface="Roboto Slab"/>
              </a:rPr>
              <a:t>So far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Roboto Slab"/>
                <a:ea typeface="Roboto Slab"/>
                <a:cs typeface="Roboto Slab"/>
                <a:sym typeface="Roboto Slab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4;p4">
            <a:extLst>
              <a:ext uri="{FF2B5EF4-FFF2-40B4-BE49-F238E27FC236}">
                <a16:creationId xmlns:a16="http://schemas.microsoft.com/office/drawing/2014/main" xmlns="" id="{C8D7B82C-2D8B-4F42-9357-C9C3F2F96605}"/>
              </a:ext>
            </a:extLst>
          </p:cNvPr>
          <p:cNvSpPr txBox="1"/>
          <p:nvPr/>
        </p:nvSpPr>
        <p:spPr>
          <a:xfrm>
            <a:off x="895546" y="1443558"/>
            <a:ext cx="43080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sv-SE" sz="3600" b="1" dirty="0">
                <a:solidFill>
                  <a:srgbClr val="2AAAD9"/>
                </a:solidFill>
                <a:latin typeface="Roboto Slab"/>
                <a:ea typeface="Roboto Slab"/>
                <a:sym typeface="Roboto Slab"/>
              </a:rPr>
              <a:t>M</a:t>
            </a:r>
            <a:r>
              <a:rPr lang="en-GB" sz="3600" b="1" dirty="0" err="1">
                <a:solidFill>
                  <a:srgbClr val="2AAAD9"/>
                </a:solidFill>
                <a:latin typeface="Roboto Slab"/>
                <a:ea typeface="Roboto Slab"/>
                <a:sym typeface="Roboto Slab"/>
              </a:rPr>
              <a:t>achine</a:t>
            </a:r>
            <a:r>
              <a:rPr lang="en-GB" sz="3600" b="1" dirty="0">
                <a:solidFill>
                  <a:srgbClr val="2AAAD9"/>
                </a:solidFill>
                <a:latin typeface="Roboto Slab"/>
                <a:ea typeface="Roboto Slab"/>
                <a:sym typeface="Roboto Slab"/>
              </a:rPr>
              <a:t> Learning: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xmlns="" id="{28359808-3897-45D8-86B2-176D8C9DB479}"/>
              </a:ext>
            </a:extLst>
          </p:cNvPr>
          <p:cNvSpPr txBox="1"/>
          <p:nvPr/>
        </p:nvSpPr>
        <p:spPr>
          <a:xfrm>
            <a:off x="980388" y="2328985"/>
            <a:ext cx="8446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Why</a:t>
            </a:r>
            <a:r>
              <a:rPr lang="sv-SE" sz="2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?</a:t>
            </a:r>
          </a:p>
          <a:p>
            <a:pPr lvl="5"/>
            <a:endParaRPr lang="sv-SE" sz="2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lvl="5"/>
            <a:r>
              <a:rPr lang="sv-SE" sz="2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</a:t>
            </a:r>
            <a:r>
              <a:rPr lang="sv-SE" sz="2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</a:t>
            </a:r>
            <a:r>
              <a:rPr lang="sv-SE" sz="2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?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xmlns="" id="{035F88C2-6716-479F-998E-488158FCCA0A}"/>
              </a:ext>
            </a:extLst>
          </p:cNvPr>
          <p:cNvSpPr txBox="1"/>
          <p:nvPr/>
        </p:nvSpPr>
        <p:spPr>
          <a:xfrm>
            <a:off x="1344060" y="2705493"/>
            <a:ext cx="3859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No </a:t>
            </a:r>
            <a:r>
              <a:rPr lang="sv-SE" b="1" dirty="0" err="1">
                <a:latin typeface="Roboto Slab" pitchFamily="2" charset="0"/>
                <a:ea typeface="Roboto Slab" pitchFamily="2" charset="0"/>
              </a:rPr>
              <a:t>results</a:t>
            </a:r>
            <a:r>
              <a:rPr lang="sv-SE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sv-SE" b="1" dirty="0" err="1">
                <a:latin typeface="Roboto Slab" pitchFamily="2" charset="0"/>
                <a:ea typeface="Roboto Slab" pitchFamily="2" charset="0"/>
              </a:rPr>
              <a:t>with</a:t>
            </a:r>
            <a:r>
              <a:rPr lang="sv-SE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sv-SE" b="1" dirty="0" err="1">
                <a:latin typeface="Roboto Slab" pitchFamily="2" charset="0"/>
                <a:ea typeface="Roboto Slab" pitchFamily="2" charset="0"/>
              </a:rPr>
              <a:t>regular</a:t>
            </a:r>
            <a:r>
              <a:rPr lang="sv-SE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sv-SE" b="1" dirty="0" err="1">
                <a:latin typeface="Roboto Slab" pitchFamily="2" charset="0"/>
                <a:ea typeface="Roboto Slab" pitchFamily="2" charset="0"/>
              </a:rPr>
              <a:t>methods</a:t>
            </a:r>
            <a:r>
              <a:rPr lang="sv-SE" b="1" dirty="0">
                <a:latin typeface="Roboto Slab" pitchFamily="2" charset="0"/>
                <a:ea typeface="Roboto Slab" pitchFamily="2" charset="0"/>
              </a:rPr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ML can detect more advanced patterns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xmlns="" id="{744FEE28-83FF-4766-BACD-CE57FD66A330}"/>
              </a:ext>
            </a:extLst>
          </p:cNvPr>
          <p:cNvSpPr txBox="1"/>
          <p:nvPr/>
        </p:nvSpPr>
        <p:spPr>
          <a:xfrm>
            <a:off x="1344060" y="3841414"/>
            <a:ext cx="3859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 err="1">
                <a:latin typeface="Roboto Slab" pitchFamily="2" charset="0"/>
                <a:ea typeface="Roboto Slab" pitchFamily="2" charset="0"/>
              </a:rPr>
              <a:t>Random</a:t>
            </a:r>
            <a:r>
              <a:rPr lang="sv-SE" b="1" dirty="0">
                <a:latin typeface="Roboto Slab" pitchFamily="2" charset="0"/>
                <a:ea typeface="Roboto Slab" pitchFamily="2" charset="0"/>
              </a:rPr>
              <a:t> Forest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KNN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t-SNE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xmlns="" id="{FC2A852F-AE4B-4CC7-9FE3-AB3C93ED16E9}"/>
              </a:ext>
            </a:extLst>
          </p:cNvPr>
          <p:cNvSpPr txBox="1"/>
          <p:nvPr/>
        </p:nvSpPr>
        <p:spPr>
          <a:xfrm>
            <a:off x="1344060" y="4948785"/>
            <a:ext cx="582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Roboto Slab" pitchFamily="2" charset="0"/>
                <a:ea typeface="Roboto Slab" pitchFamily="2" charset="0"/>
              </a:rPr>
              <a:t>Try to make a well performing model for the dataset and look at what features seem useful to make predictions/classifications. 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xmlns="" id="{5938FF58-CB5C-4E2A-9469-9720EBBEA1A5}"/>
              </a:ext>
            </a:extLst>
          </p:cNvPr>
          <p:cNvSpPr txBox="1"/>
          <p:nvPr/>
        </p:nvSpPr>
        <p:spPr>
          <a:xfrm>
            <a:off x="3049571" y="3843147"/>
            <a:ext cx="3859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PCA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Support </a:t>
            </a:r>
            <a:r>
              <a:rPr lang="sv-SE" b="1" dirty="0" err="1">
                <a:latin typeface="Roboto Slab" pitchFamily="2" charset="0"/>
                <a:ea typeface="Roboto Slab" pitchFamily="2" charset="0"/>
              </a:rPr>
              <a:t>Vector</a:t>
            </a:r>
            <a:r>
              <a:rPr lang="sv-SE" b="1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sv-SE" b="1" dirty="0" err="1">
                <a:latin typeface="Roboto Slab" pitchFamily="2" charset="0"/>
                <a:ea typeface="Roboto Slab" pitchFamily="2" charset="0"/>
              </a:rPr>
              <a:t>Machine</a:t>
            </a:r>
            <a:endParaRPr lang="sv-SE" b="1" dirty="0"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 err="1">
                <a:latin typeface="Roboto Slab" pitchFamily="2" charset="0"/>
                <a:ea typeface="Roboto Slab" pitchFamily="2" charset="0"/>
              </a:rPr>
              <a:t>Autoencoder</a:t>
            </a:r>
            <a:endParaRPr lang="en-GB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xmlns="" id="{881E856C-BB44-41B7-9A14-C86001CB59CB}"/>
              </a:ext>
            </a:extLst>
          </p:cNvPr>
          <p:cNvSpPr txBox="1"/>
          <p:nvPr/>
        </p:nvSpPr>
        <p:spPr>
          <a:xfrm>
            <a:off x="5546058" y="3611600"/>
            <a:ext cx="3859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b="1" dirty="0"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Perceptron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sv-SE" b="1" dirty="0">
                <a:latin typeface="Roboto Slab" pitchFamily="2" charset="0"/>
                <a:ea typeface="Roboto Slab" pitchFamily="2" charset="0"/>
              </a:rPr>
              <a:t>Logistic Regression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1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0" y="1469571"/>
            <a:ext cx="12192000" cy="427808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530087" y="1469571"/>
            <a:ext cx="11131826" cy="4278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530087" y="893989"/>
            <a:ext cx="11131826" cy="110598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1800"/>
            </a:pPr>
            <a:r>
              <a:rPr lang="nl-NL" sz="3600" dirty="0" err="1">
                <a:latin typeface="Roboto Slab"/>
              </a:rPr>
              <a:t>Unsupervised</a:t>
            </a:r>
            <a:r>
              <a:rPr lang="nl-NL" sz="3600" dirty="0">
                <a:latin typeface="Roboto Slab"/>
              </a:rPr>
              <a:t> ML</a:t>
            </a:r>
            <a:endParaRPr sz="3600" b="0" i="0" u="none" strike="noStrike" cap="none" dirty="0">
              <a:solidFill>
                <a:schemeClr val="lt1"/>
              </a:solidFill>
              <a:latin typeface="Roboto Slab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530087" y="5382126"/>
            <a:ext cx="11131826" cy="8980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87" y="134121"/>
            <a:ext cx="586556" cy="5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1162957" y="275440"/>
            <a:ext cx="6364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AAD9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AAAD9"/>
                </a:solidFill>
                <a:latin typeface="Arial"/>
                <a:ea typeface="Arial"/>
                <a:cs typeface="Arial"/>
                <a:sym typeface="Arial"/>
              </a:rPr>
              <a:t>Centraal Bureau voor de Statistiek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1159329" y="-75111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781C9F20-259B-4403-8B97-538B5915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50" y="2144855"/>
            <a:ext cx="5955299" cy="34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37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720</Words>
  <Application>Microsoft Macintosh PowerPoint</Application>
  <PresentationFormat>Widescreen</PresentationFormat>
  <Paragraphs>257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Courier New</vt:lpstr>
      <vt:lpstr>Roboto Slab</vt:lpstr>
      <vt:lpstr>Symbol</vt:lpstr>
      <vt:lpstr>Wingdings</vt:lpstr>
      <vt:lpstr>Arial</vt:lpstr>
      <vt:lpstr>Office-thema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Windoge</dc:creator>
  <cp:lastModifiedBy>Etaoil, Abdoul</cp:lastModifiedBy>
  <cp:revision>63</cp:revision>
  <dcterms:modified xsi:type="dcterms:W3CDTF">2019-11-29T09:39:19Z</dcterms:modified>
</cp:coreProperties>
</file>